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
  </p:notesMasterIdLst>
  <p:sldIdLst>
    <p:sldId id="274" r:id="rId2"/>
    <p:sldId id="270" r:id="rId3"/>
    <p:sldId id="279" r:id="rId4"/>
    <p:sldId id="280" r:id="rId5"/>
    <p:sldId id="283" r:id="rId6"/>
    <p:sldId id="282" r:id="rId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95C2788-6AD6-4AC3-9759-5E9FF43DBFE0}" type="datetimeFigureOut">
              <a:rPr lang="he-IL" smtClean="0"/>
              <a:pPr/>
              <a:t>ה'/אב/תש"פ</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62E5CCE-1B32-4068-AFE5-2DA2E11BDEDD}" type="slidenum">
              <a:rPr lang="he-IL" smtClean="0"/>
              <a:pPr/>
              <a:t>‹#›</a:t>
            </a:fld>
            <a:endParaRPr lang="he-IL"/>
          </a:p>
        </p:txBody>
      </p:sp>
    </p:spTree>
    <p:extLst>
      <p:ext uri="{BB962C8B-B14F-4D97-AF65-F5344CB8AC3E}">
        <p14:creationId xmlns:p14="http://schemas.microsoft.com/office/powerpoint/2010/main" val="27043819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E2C4EE5-E4BF-43DC-B2E9-9589A6978BBA}" type="datetimeFigureOut">
              <a:rPr lang="he-IL" smtClean="0"/>
              <a:pPr/>
              <a:t>ה'/אב/תש"פ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299FC46-CBA9-42A1-ACB4-E037AE09A70E}"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E2C4EE5-E4BF-43DC-B2E9-9589A6978BBA}" type="datetimeFigureOut">
              <a:rPr lang="he-IL" smtClean="0"/>
              <a:pPr/>
              <a:t>ה'/אב/תש"פ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299FC46-CBA9-42A1-ACB4-E037AE09A70E}"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E2C4EE5-E4BF-43DC-B2E9-9589A6978BBA}" type="datetimeFigureOut">
              <a:rPr lang="he-IL" smtClean="0"/>
              <a:pPr/>
              <a:t>ה'/אב/תש"פ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299FC46-CBA9-42A1-ACB4-E037AE09A70E}"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E2C4EE5-E4BF-43DC-B2E9-9589A6978BBA}" type="datetimeFigureOut">
              <a:rPr lang="he-IL" smtClean="0"/>
              <a:pPr/>
              <a:t>ה'/אב/תש"פ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299FC46-CBA9-42A1-ACB4-E037AE09A70E}"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E2C4EE5-E4BF-43DC-B2E9-9589A6978BBA}" type="datetimeFigureOut">
              <a:rPr lang="he-IL" smtClean="0"/>
              <a:pPr/>
              <a:t>ה'/אב/תש"פ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299FC46-CBA9-42A1-ACB4-E037AE09A70E}"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E2C4EE5-E4BF-43DC-B2E9-9589A6978BBA}" type="datetimeFigureOut">
              <a:rPr lang="he-IL" smtClean="0"/>
              <a:pPr/>
              <a:t>ה'/אב/תש"פ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299FC46-CBA9-42A1-ACB4-E037AE09A70E}"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E2C4EE5-E4BF-43DC-B2E9-9589A6978BBA}" type="datetimeFigureOut">
              <a:rPr lang="he-IL" smtClean="0"/>
              <a:pPr/>
              <a:t>ה'/אב/תש"פ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B299FC46-CBA9-42A1-ACB4-E037AE09A70E}"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E2C4EE5-E4BF-43DC-B2E9-9589A6978BBA}" type="datetimeFigureOut">
              <a:rPr lang="he-IL" smtClean="0"/>
              <a:pPr/>
              <a:t>ה'/אב/תש"פ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B299FC46-CBA9-42A1-ACB4-E037AE09A70E}"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E2C4EE5-E4BF-43DC-B2E9-9589A6978BBA}" type="datetimeFigureOut">
              <a:rPr lang="he-IL" smtClean="0"/>
              <a:pPr/>
              <a:t>ה'/אב/תש"פ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B299FC46-CBA9-42A1-ACB4-E037AE09A70E}" type="slidenum">
              <a:rPr lang="he-IL" smtClean="0"/>
              <a:pPr/>
              <a:t>‹#›</a:t>
            </a:fld>
            <a:endParaRPr lang="he-IL"/>
          </a:p>
        </p:txBody>
      </p:sp>
      <p:pic>
        <p:nvPicPr>
          <p:cNvPr id="5" name="Picture 10" descr="loggo-big"/>
          <p:cNvPicPr>
            <a:picLocks noChangeAspect="1" noChangeArrowheads="1"/>
          </p:cNvPicPr>
          <p:nvPr userDrawn="1"/>
        </p:nvPicPr>
        <p:blipFill>
          <a:blip r:embed="rId2" cstate="print"/>
          <a:srcRect/>
          <a:stretch>
            <a:fillRect/>
          </a:stretch>
        </p:blipFill>
        <p:spPr bwMode="auto">
          <a:xfrm>
            <a:off x="251520" y="188640"/>
            <a:ext cx="771525" cy="1143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E2C4EE5-E4BF-43DC-B2E9-9589A6978BBA}" type="datetimeFigureOut">
              <a:rPr lang="he-IL" smtClean="0"/>
              <a:pPr/>
              <a:t>ה'/אב/תש"פ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299FC46-CBA9-42A1-ACB4-E037AE09A70E}"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E2C4EE5-E4BF-43DC-B2E9-9589A6978BBA}" type="datetimeFigureOut">
              <a:rPr lang="he-IL" smtClean="0"/>
              <a:pPr/>
              <a:t>ה'/אב/תש"פ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299FC46-CBA9-42A1-ACB4-E037AE09A70E}"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2C4EE5-E4BF-43DC-B2E9-9589A6978BBA}" type="datetimeFigureOut">
              <a:rPr lang="he-IL" smtClean="0"/>
              <a:pPr/>
              <a:t>ה'/אב/תש"פ</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99FC46-CBA9-42A1-ACB4-E037AE09A70E}"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702549"/>
            <a:ext cx="7920880" cy="646331"/>
          </a:xfrm>
          <a:prstGeom prst="rect">
            <a:avLst/>
          </a:prstGeom>
          <a:noFill/>
        </p:spPr>
        <p:txBody>
          <a:bodyPr wrap="square" rtlCol="1">
            <a:spAutoFit/>
          </a:bodyPr>
          <a:lstStyle/>
          <a:p>
            <a:pPr algn="ctr"/>
            <a:r>
              <a:rPr lang="he-IL" sz="3600" dirty="0" smtClean="0">
                <a:latin typeface="Gan CLM" panose="02000803000000000000" pitchFamily="2" charset="-79"/>
                <a:cs typeface="Gan CLM" panose="02000803000000000000" pitchFamily="2" charset="-79"/>
              </a:rPr>
              <a:t>מחנה </a:t>
            </a:r>
            <a:r>
              <a:rPr lang="he-IL" sz="3600" dirty="0" smtClean="0">
                <a:latin typeface="Gan CLM" panose="02000803000000000000" pitchFamily="2" charset="-79"/>
                <a:cs typeface="Gan CLM" panose="02000803000000000000" pitchFamily="2" charset="-79"/>
              </a:rPr>
              <a:t>המשפחות באושוויץ-בירקנאו</a:t>
            </a:r>
            <a:endParaRPr lang="he-IL" sz="3600" dirty="0">
              <a:latin typeface="Gan CLM" panose="02000803000000000000" pitchFamily="2" charset="-79"/>
              <a:cs typeface="Gan CLM" panose="02000803000000000000" pitchFamily="2" charset="-79"/>
            </a:endParaRPr>
          </a:p>
        </p:txBody>
      </p:sp>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6128" t="673" r="8075" b="24037"/>
          <a:stretch/>
        </p:blipFill>
        <p:spPr>
          <a:xfrm>
            <a:off x="2915816" y="3212976"/>
            <a:ext cx="4032448" cy="2664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56279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561393" y="1412776"/>
            <a:ext cx="7207116" cy="2939266"/>
          </a:xfrm>
          <a:prstGeom prst="rect">
            <a:avLst/>
          </a:prstGeom>
        </p:spPr>
        <p:txBody>
          <a:bodyPr wrap="square">
            <a:spAutoFit/>
          </a:bodyPr>
          <a:lstStyle/>
          <a:p>
            <a:pPr marL="285750" indent="-285750" algn="just" fontAlgn="base">
              <a:spcBef>
                <a:spcPts val="575"/>
              </a:spcBef>
              <a:spcAft>
                <a:spcPts val="1150"/>
              </a:spcAft>
              <a:buFont typeface="Arial" panose="020B0604020202020204" pitchFamily="34" charset="0"/>
              <a:buChar char="•"/>
            </a:pPr>
            <a:r>
              <a:rPr lang="he-IL" sz="2000" kern="1800" dirty="0" smtClean="0">
                <a:solidFill>
                  <a:srgbClr val="000000"/>
                </a:solidFill>
                <a:latin typeface="Arial" panose="020B0604020202020204" pitchFamily="34" charset="0"/>
                <a:ea typeface="Times New Roman" panose="02020603050405020304" pitchFamily="18" charset="0"/>
              </a:rPr>
              <a:t>בחודש ספטמבר </a:t>
            </a:r>
            <a:r>
              <a:rPr lang="he-IL" sz="2000" kern="1800" dirty="0">
                <a:solidFill>
                  <a:srgbClr val="000000"/>
                </a:solidFill>
                <a:latin typeface="Arial" panose="020B0604020202020204" pitchFamily="34" charset="0"/>
                <a:ea typeface="Times New Roman" panose="02020603050405020304" pitchFamily="18" charset="0"/>
              </a:rPr>
              <a:t>1943 הגיעו לאושוויץ בירקנאו 5,000 אסירים מגטו </a:t>
            </a:r>
            <a:r>
              <a:rPr lang="he-IL" sz="2000" kern="1800" dirty="0" err="1">
                <a:solidFill>
                  <a:srgbClr val="000000"/>
                </a:solidFill>
                <a:latin typeface="Arial" panose="020B0604020202020204" pitchFamily="34" charset="0"/>
                <a:ea typeface="Times New Roman" panose="02020603050405020304" pitchFamily="18" charset="0"/>
              </a:rPr>
              <a:t>טרזיינשטאט</a:t>
            </a:r>
            <a:r>
              <a:rPr lang="he-IL" sz="2000" kern="1800" dirty="0">
                <a:solidFill>
                  <a:srgbClr val="000000"/>
                </a:solidFill>
                <a:latin typeface="Arial" panose="020B0604020202020204" pitchFamily="34" charset="0"/>
                <a:ea typeface="Times New Roman" panose="02020603050405020304" pitchFamily="18" charset="0"/>
              </a:rPr>
              <a:t>. </a:t>
            </a:r>
            <a:endParaRPr lang="he-IL" sz="2000" kern="1800" dirty="0" smtClean="0">
              <a:solidFill>
                <a:srgbClr val="000000"/>
              </a:solidFill>
              <a:latin typeface="Arial" panose="020B0604020202020204" pitchFamily="34" charset="0"/>
              <a:ea typeface="Times New Roman" panose="02020603050405020304" pitchFamily="18" charset="0"/>
            </a:endParaRPr>
          </a:p>
          <a:p>
            <a:pPr marL="285750" indent="-285750" algn="just" fontAlgn="base">
              <a:spcBef>
                <a:spcPts val="575"/>
              </a:spcBef>
              <a:spcAft>
                <a:spcPts val="1150"/>
              </a:spcAft>
              <a:buFont typeface="Arial" panose="020B0604020202020204" pitchFamily="34" charset="0"/>
              <a:buChar char="•"/>
            </a:pPr>
            <a:r>
              <a:rPr lang="he-IL" sz="2000" kern="1800" dirty="0" smtClean="0">
                <a:solidFill>
                  <a:srgbClr val="000000"/>
                </a:solidFill>
                <a:latin typeface="Arial" panose="020B0604020202020204" pitchFamily="34" charset="0"/>
                <a:ea typeface="Times New Roman" panose="02020603050405020304" pitchFamily="18" charset="0"/>
              </a:rPr>
              <a:t>האסירים לא </a:t>
            </a:r>
            <a:r>
              <a:rPr lang="he-IL" sz="2000" kern="1800" dirty="0">
                <a:solidFill>
                  <a:srgbClr val="000000"/>
                </a:solidFill>
                <a:latin typeface="Arial" panose="020B0604020202020204" pitchFamily="34" charset="0"/>
                <a:ea typeface="Times New Roman" panose="02020603050405020304" pitchFamily="18" charset="0"/>
              </a:rPr>
              <a:t>עברו סלקציה כפי שהיה נהוג לגבי כל </a:t>
            </a:r>
            <a:r>
              <a:rPr lang="he-IL" sz="2000" kern="1800" dirty="0" err="1">
                <a:solidFill>
                  <a:srgbClr val="000000"/>
                </a:solidFill>
                <a:latin typeface="Arial" panose="020B0604020202020204" pitchFamily="34" charset="0"/>
                <a:ea typeface="Times New Roman" panose="02020603050405020304" pitchFamily="18" charset="0"/>
              </a:rPr>
              <a:t>הטרנספורטים</a:t>
            </a:r>
            <a:r>
              <a:rPr lang="he-IL" sz="2000" kern="1800" dirty="0">
                <a:solidFill>
                  <a:srgbClr val="000000"/>
                </a:solidFill>
                <a:latin typeface="Arial" panose="020B0604020202020204" pitchFamily="34" charset="0"/>
                <a:ea typeface="Times New Roman" panose="02020603050405020304" pitchFamily="18" charset="0"/>
              </a:rPr>
              <a:t>. </a:t>
            </a:r>
            <a:endParaRPr lang="he-IL" sz="2000" kern="1800" dirty="0" smtClean="0">
              <a:solidFill>
                <a:srgbClr val="000000"/>
              </a:solidFill>
              <a:latin typeface="Arial" panose="020B0604020202020204" pitchFamily="34" charset="0"/>
              <a:ea typeface="Times New Roman" panose="02020603050405020304" pitchFamily="18" charset="0"/>
            </a:endParaRPr>
          </a:p>
          <a:p>
            <a:pPr marL="285750" indent="-285750" algn="just" fontAlgn="base">
              <a:spcBef>
                <a:spcPts val="575"/>
              </a:spcBef>
              <a:spcAft>
                <a:spcPts val="1150"/>
              </a:spcAft>
              <a:buFont typeface="Arial" panose="020B0604020202020204" pitchFamily="34" charset="0"/>
              <a:buChar char="•"/>
            </a:pPr>
            <a:r>
              <a:rPr lang="he-IL" sz="2000" kern="1800" dirty="0" smtClean="0">
                <a:solidFill>
                  <a:srgbClr val="000000"/>
                </a:solidFill>
                <a:latin typeface="Arial" panose="020B0604020202020204" pitchFamily="34" charset="0"/>
                <a:ea typeface="Times New Roman" panose="02020603050405020304" pitchFamily="18" charset="0"/>
              </a:rPr>
              <a:t>כל האסירים הובאו </a:t>
            </a:r>
            <a:r>
              <a:rPr lang="he-IL" sz="2000" kern="1800" dirty="0">
                <a:solidFill>
                  <a:srgbClr val="000000"/>
                </a:solidFill>
                <a:latin typeface="Arial" panose="020B0604020202020204" pitchFamily="34" charset="0"/>
                <a:ea typeface="Times New Roman" panose="02020603050405020304" pitchFamily="18" charset="0"/>
              </a:rPr>
              <a:t>למחנה נפרד, </a:t>
            </a:r>
            <a:r>
              <a:rPr lang="en-US" sz="2000" kern="1800" dirty="0">
                <a:solidFill>
                  <a:srgbClr val="000000"/>
                </a:solidFill>
                <a:latin typeface="Arial" panose="020B0604020202020204" pitchFamily="34" charset="0"/>
                <a:ea typeface="Times New Roman" panose="02020603050405020304" pitchFamily="18" charset="0"/>
              </a:rPr>
              <a:t>B</a:t>
            </a:r>
            <a:r>
              <a:rPr lang="he-IL" sz="2000" kern="1800" dirty="0">
                <a:solidFill>
                  <a:srgbClr val="000000"/>
                </a:solidFill>
                <a:latin typeface="Arial" panose="020B0604020202020204" pitchFamily="34" charset="0"/>
                <a:ea typeface="Times New Roman" panose="02020603050405020304" pitchFamily="18" charset="0"/>
              </a:rPr>
              <a:t>2</a:t>
            </a:r>
            <a:r>
              <a:rPr lang="en-US" sz="2000" kern="1800" dirty="0">
                <a:solidFill>
                  <a:srgbClr val="000000"/>
                </a:solidFill>
                <a:latin typeface="Arial" panose="020B0604020202020204" pitchFamily="34" charset="0"/>
                <a:ea typeface="Times New Roman" panose="02020603050405020304" pitchFamily="18" charset="0"/>
              </a:rPr>
              <a:t>B</a:t>
            </a:r>
            <a:r>
              <a:rPr lang="he-IL" sz="2000" kern="1800" dirty="0">
                <a:solidFill>
                  <a:srgbClr val="000000"/>
                </a:solidFill>
                <a:latin typeface="Arial" panose="020B0604020202020204" pitchFamily="34" charset="0"/>
                <a:ea typeface="Times New Roman" panose="02020603050405020304" pitchFamily="18" charset="0"/>
              </a:rPr>
              <a:t> שהוקצה להם, לא רחוק משער הכניסה. </a:t>
            </a:r>
            <a:endParaRPr lang="he-IL" sz="2000" kern="1800" dirty="0" smtClean="0">
              <a:solidFill>
                <a:srgbClr val="000000"/>
              </a:solidFill>
              <a:latin typeface="Arial" panose="020B0604020202020204" pitchFamily="34" charset="0"/>
              <a:ea typeface="Times New Roman" panose="02020603050405020304" pitchFamily="18" charset="0"/>
            </a:endParaRPr>
          </a:p>
          <a:p>
            <a:pPr marL="285750" indent="-285750" algn="just" fontAlgn="base">
              <a:spcBef>
                <a:spcPts val="575"/>
              </a:spcBef>
              <a:spcAft>
                <a:spcPts val="1150"/>
              </a:spcAft>
              <a:buFont typeface="Arial" panose="020B0604020202020204" pitchFamily="34" charset="0"/>
              <a:buChar char="•"/>
            </a:pPr>
            <a:r>
              <a:rPr lang="he-IL" sz="2000" kern="1800" dirty="0">
                <a:solidFill>
                  <a:srgbClr val="000000"/>
                </a:solidFill>
                <a:latin typeface="Arial" panose="020B0604020202020204" pitchFamily="34" charset="0"/>
                <a:ea typeface="Times New Roman" panose="02020603050405020304" pitchFamily="18" charset="0"/>
              </a:rPr>
              <a:t>כל האסירים קיבלו בגדים אזרחיים, שערם לא גולח ולא נעשתה הפרדה בין נשים, גברים וילדים. </a:t>
            </a:r>
          </a:p>
        </p:txBody>
      </p:sp>
      <p:sp>
        <p:nvSpPr>
          <p:cNvPr id="4" name="TextBox 3"/>
          <p:cNvSpPr txBox="1"/>
          <p:nvPr/>
        </p:nvSpPr>
        <p:spPr>
          <a:xfrm>
            <a:off x="1538611" y="693535"/>
            <a:ext cx="7056784" cy="523220"/>
          </a:xfrm>
          <a:prstGeom prst="rect">
            <a:avLst/>
          </a:prstGeom>
          <a:noFill/>
        </p:spPr>
        <p:txBody>
          <a:bodyPr wrap="square" rtlCol="1">
            <a:spAutoFit/>
          </a:bodyPr>
          <a:lstStyle/>
          <a:p>
            <a:pPr algn="ctr"/>
            <a:r>
              <a:rPr lang="he-IL" sz="2800" dirty="0" smtClean="0">
                <a:effectLst>
                  <a:outerShdw blurRad="38100" dist="38100" dir="2700000" algn="tl">
                    <a:srgbClr val="000000">
                      <a:alpha val="43137"/>
                    </a:srgbClr>
                  </a:outerShdw>
                </a:effectLst>
                <a:latin typeface="Gan CLM" panose="02000803000000000000" pitchFamily="2" charset="-79"/>
                <a:cs typeface="Gan CLM" panose="02000803000000000000" pitchFamily="2" charset="-79"/>
              </a:rPr>
              <a:t>מחנה המשפחות באושוויץ בירקנאו</a:t>
            </a:r>
            <a:endParaRPr lang="he-IL" sz="2800" dirty="0">
              <a:effectLst>
                <a:outerShdw blurRad="38100" dist="38100" dir="2700000" algn="tl">
                  <a:srgbClr val="000000">
                    <a:alpha val="43137"/>
                  </a:srgbClr>
                </a:outerShdw>
              </a:effectLst>
              <a:latin typeface="Gan CLM" panose="02000803000000000000" pitchFamily="2" charset="-79"/>
              <a:cs typeface="Gan CLM" panose="02000803000000000000" pitchFamily="2" charset="-79"/>
            </a:endParaRPr>
          </a:p>
        </p:txBody>
      </p:sp>
      <p:sp>
        <p:nvSpPr>
          <p:cNvPr id="8" name="מלבן 7"/>
          <p:cNvSpPr/>
          <p:nvPr/>
        </p:nvSpPr>
        <p:spPr>
          <a:xfrm>
            <a:off x="3865649" y="4653136"/>
            <a:ext cx="4902860" cy="1015663"/>
          </a:xfrm>
          <a:prstGeom prst="rect">
            <a:avLst/>
          </a:prstGeom>
        </p:spPr>
        <p:txBody>
          <a:bodyPr wrap="square">
            <a:spAutoFit/>
          </a:bodyPr>
          <a:lstStyle/>
          <a:p>
            <a:pPr marL="285750" indent="-285750" algn="just" fontAlgn="base">
              <a:spcBef>
                <a:spcPts val="575"/>
              </a:spcBef>
              <a:spcAft>
                <a:spcPts val="1150"/>
              </a:spcAft>
              <a:buFont typeface="Arial" panose="020B0604020202020204" pitchFamily="34" charset="0"/>
              <a:buChar char="•"/>
            </a:pPr>
            <a:r>
              <a:rPr lang="he-IL" sz="2000" kern="1800" dirty="0">
                <a:solidFill>
                  <a:srgbClr val="000000"/>
                </a:solidFill>
                <a:latin typeface="Arial" panose="020B0604020202020204" pitchFamily="34" charset="0"/>
                <a:ea typeface="Times New Roman" panose="02020603050405020304" pitchFamily="18" charset="0"/>
              </a:rPr>
              <a:t>בחודש דצמבר 1943 הגיע משלוח נוסף </a:t>
            </a:r>
            <a:r>
              <a:rPr lang="he-IL" sz="2000" kern="1800" dirty="0" err="1">
                <a:solidFill>
                  <a:srgbClr val="000000"/>
                </a:solidFill>
                <a:latin typeface="Arial" panose="020B0604020202020204" pitchFamily="34" charset="0"/>
                <a:ea typeface="Times New Roman" panose="02020603050405020304" pitchFamily="18" charset="0"/>
              </a:rPr>
              <a:t>מטרזיינשטאט</a:t>
            </a:r>
            <a:r>
              <a:rPr lang="he-IL" sz="2000" kern="1800" dirty="0">
                <a:solidFill>
                  <a:srgbClr val="000000"/>
                </a:solidFill>
                <a:latin typeface="Arial" panose="020B0604020202020204" pitchFamily="34" charset="0"/>
                <a:ea typeface="Times New Roman" panose="02020603050405020304" pitchFamily="18" charset="0"/>
              </a:rPr>
              <a:t> ובו 5,000 איש נוספים, שזכו לאותה קבלת פנים ולאותם תנאים.</a:t>
            </a:r>
          </a:p>
        </p:txBody>
      </p:sp>
      <p:pic>
        <p:nvPicPr>
          <p:cNvPr id="6" name="תמונה 5"/>
          <p:cNvPicPr>
            <a:picLocks noChangeAspect="1"/>
          </p:cNvPicPr>
          <p:nvPr/>
        </p:nvPicPr>
        <p:blipFill rotWithShape="1">
          <a:blip r:embed="rId2"/>
          <a:srcRect l="15116" t="16294" r="10756" b="10383"/>
          <a:stretch/>
        </p:blipFill>
        <p:spPr>
          <a:xfrm>
            <a:off x="179512" y="4149080"/>
            <a:ext cx="3240359" cy="25732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7102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500"/>
                                        <p:tgtEl>
                                          <p:spTgt spid="3">
                                            <p:txEl>
                                              <p:pRg st="1" end="1"/>
                                            </p:txEl>
                                          </p:spTgt>
                                        </p:tgtEl>
                                      </p:cBhvr>
                                    </p:animEffect>
                                    <p:anim calcmode="lin" valueType="num">
                                      <p:cBhvr>
                                        <p:cTn id="15"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500"/>
                                        <p:tgtEl>
                                          <p:spTgt spid="3">
                                            <p:txEl>
                                              <p:pRg st="2" end="2"/>
                                            </p:txEl>
                                          </p:spTgt>
                                        </p:tgtEl>
                                      </p:cBhvr>
                                    </p:animEffect>
                                    <p:anim calcmode="lin" valueType="num">
                                      <p:cBhvr>
                                        <p:cTn id="22"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500"/>
                                        <p:tgtEl>
                                          <p:spTgt spid="3">
                                            <p:txEl>
                                              <p:pRg st="3" end="3"/>
                                            </p:txEl>
                                          </p:spTgt>
                                        </p:tgtEl>
                                      </p:cBhvr>
                                    </p:animEffect>
                                    <p:anim calcmode="lin" valueType="num">
                                      <p:cBhvr>
                                        <p:cTn id="29"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500"/>
                                        <p:tgtEl>
                                          <p:spTgt spid="8"/>
                                        </p:tgtEl>
                                      </p:cBhvr>
                                    </p:animEffect>
                                    <p:anim calcmode="lin" valueType="num">
                                      <p:cBhvr>
                                        <p:cTn id="36" dur="1500" fill="hold"/>
                                        <p:tgtEl>
                                          <p:spTgt spid="8"/>
                                        </p:tgtEl>
                                        <p:attrNameLst>
                                          <p:attrName>ppt_x</p:attrName>
                                        </p:attrNameLst>
                                      </p:cBhvr>
                                      <p:tavLst>
                                        <p:tav tm="0">
                                          <p:val>
                                            <p:strVal val="#ppt_x"/>
                                          </p:val>
                                        </p:tav>
                                        <p:tav tm="100000">
                                          <p:val>
                                            <p:strVal val="#ppt_x"/>
                                          </p:val>
                                        </p:tav>
                                      </p:tavLst>
                                    </p:anim>
                                    <p:anim calcmode="lin" valueType="num">
                                      <p:cBhvr>
                                        <p:cTn id="37" dur="1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קובץ:מפת אושוויץ 2.jpg"/>
          <p:cNvPicPr/>
          <p:nvPr/>
        </p:nvPicPr>
        <p:blipFill>
          <a:blip r:embed="rId2">
            <a:extLst>
              <a:ext uri="{28A0092B-C50C-407E-A947-70E740481C1C}">
                <a14:useLocalDpi xmlns:a14="http://schemas.microsoft.com/office/drawing/2010/main" val="0"/>
              </a:ext>
            </a:extLst>
          </a:blip>
          <a:srcRect/>
          <a:stretch>
            <a:fillRect/>
          </a:stretch>
        </p:blipFill>
        <p:spPr bwMode="auto">
          <a:xfrm>
            <a:off x="1621650" y="3212975"/>
            <a:ext cx="6804176" cy="3447673"/>
          </a:xfrm>
          <a:prstGeom prst="rect">
            <a:avLst/>
          </a:prstGeom>
          <a:noFill/>
          <a:ln>
            <a:noFill/>
          </a:ln>
          <a:extLst/>
        </p:spPr>
      </p:pic>
      <p:sp>
        <p:nvSpPr>
          <p:cNvPr id="4" name="TextBox 3"/>
          <p:cNvSpPr txBox="1"/>
          <p:nvPr/>
        </p:nvSpPr>
        <p:spPr>
          <a:xfrm>
            <a:off x="1547664" y="548680"/>
            <a:ext cx="7056784" cy="523220"/>
          </a:xfrm>
          <a:prstGeom prst="rect">
            <a:avLst/>
          </a:prstGeom>
          <a:noFill/>
        </p:spPr>
        <p:txBody>
          <a:bodyPr wrap="square" rtlCol="1">
            <a:spAutoFit/>
          </a:bodyPr>
          <a:lstStyle/>
          <a:p>
            <a:pPr algn="ctr"/>
            <a:r>
              <a:rPr lang="he-IL" sz="2800" dirty="0" smtClean="0">
                <a:effectLst>
                  <a:outerShdw blurRad="38100" dist="38100" dir="2700000" algn="tl">
                    <a:srgbClr val="000000">
                      <a:alpha val="43137"/>
                    </a:srgbClr>
                  </a:outerShdw>
                </a:effectLst>
                <a:latin typeface="Gan CLM" panose="02000803000000000000" pitchFamily="2" charset="-79"/>
                <a:cs typeface="Gan CLM" panose="02000803000000000000" pitchFamily="2" charset="-79"/>
              </a:rPr>
              <a:t>מחנה המשפחות באושוויץ בירקנאו</a:t>
            </a:r>
            <a:endParaRPr lang="he-IL" sz="2800" dirty="0">
              <a:effectLst>
                <a:outerShdw blurRad="38100" dist="38100" dir="2700000" algn="tl">
                  <a:srgbClr val="000000">
                    <a:alpha val="43137"/>
                  </a:srgbClr>
                </a:outerShdw>
              </a:effectLst>
              <a:latin typeface="Gan CLM" panose="02000803000000000000" pitchFamily="2" charset="-79"/>
              <a:cs typeface="Gan CLM" panose="02000803000000000000" pitchFamily="2" charset="-79"/>
            </a:endParaRPr>
          </a:p>
        </p:txBody>
      </p:sp>
      <p:sp>
        <p:nvSpPr>
          <p:cNvPr id="5" name="TextBox 4"/>
          <p:cNvSpPr txBox="1"/>
          <p:nvPr/>
        </p:nvSpPr>
        <p:spPr>
          <a:xfrm>
            <a:off x="1622670" y="1397094"/>
            <a:ext cx="6840760" cy="1815882"/>
          </a:xfrm>
          <a:prstGeom prst="rect">
            <a:avLst/>
          </a:prstGeom>
          <a:noFill/>
        </p:spPr>
        <p:txBody>
          <a:bodyPr wrap="square" rtlCol="1">
            <a:spAutoFit/>
          </a:bodyPr>
          <a:lstStyle/>
          <a:p>
            <a:r>
              <a:rPr lang="he-IL" sz="1600" dirty="0"/>
              <a:t>"במשך החדשים הראשונים באושוויץ חשבנו לעתים קרובות על כך, שסוף סוף ישלחו גם אותנו, כמו את כל האתרים, אל תוך </a:t>
            </a:r>
            <a:r>
              <a:rPr lang="he-IL" sz="1600" dirty="0" err="1"/>
              <a:t>הגאז</a:t>
            </a:r>
            <a:r>
              <a:rPr lang="he-IL" sz="1600" dirty="0"/>
              <a:t>. לא ידענו, למה עוד משאירים בחיים אותנו דווקא! למה דווקא אנו נמצאים במחנה מיוחד, שבו רשאים גברים, נשים וילדים להיות יחדיו (בכל אושוויץ נמצא רק עוד מחנה אחד כזה — אצל הצוענים) למה אין אנו, כמו אלפים אחרים, מחולקים </a:t>
            </a:r>
            <a:r>
              <a:rPr lang="he-IL" sz="1600" dirty="0" err="1"/>
              <a:t>למחנה־גברים</a:t>
            </a:r>
            <a:r>
              <a:rPr lang="he-IL" sz="1600" dirty="0"/>
              <a:t> </a:t>
            </a:r>
            <a:r>
              <a:rPr lang="he-IL" sz="1600" dirty="0" err="1"/>
              <a:t>ולמחנה־נשים</a:t>
            </a:r>
            <a:r>
              <a:rPr lang="he-IL" sz="1600" dirty="0"/>
              <a:t> למה  אצלנו הרוב אינו עובד, בעוד שבכל מקום מחויבים כולם לעבוד קשה</a:t>
            </a:r>
            <a:r>
              <a:rPr lang="he-IL" sz="1600" dirty="0" smtClean="0"/>
              <a:t>."</a:t>
            </a:r>
            <a:r>
              <a:rPr lang="he-IL" sz="1600" dirty="0"/>
              <a:t/>
            </a:r>
            <a:br>
              <a:rPr lang="he-IL" sz="1600" dirty="0"/>
            </a:br>
            <a:r>
              <a:rPr lang="he-IL" sz="1600" dirty="0" smtClean="0"/>
              <a:t>(הנקה פישל)</a:t>
            </a:r>
            <a:endParaRPr lang="he-IL" sz="1600" dirty="0"/>
          </a:p>
        </p:txBody>
      </p:sp>
    </p:spTree>
    <p:extLst>
      <p:ext uri="{BB962C8B-B14F-4D97-AF65-F5344CB8AC3E}">
        <p14:creationId xmlns:p14="http://schemas.microsoft.com/office/powerpoint/2010/main" val="255860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836712"/>
            <a:ext cx="6408712" cy="461665"/>
          </a:xfrm>
          <a:prstGeom prst="rect">
            <a:avLst/>
          </a:prstGeom>
          <a:noFill/>
        </p:spPr>
        <p:txBody>
          <a:bodyPr wrap="square" rtlCol="1">
            <a:spAutoFit/>
          </a:bodyPr>
          <a:lstStyle/>
          <a:p>
            <a:pPr algn="ctr"/>
            <a:r>
              <a:rPr lang="he-IL" sz="2400" dirty="0" smtClean="0">
                <a:latin typeface="Gan CLM" pitchFamily="2" charset="-79"/>
                <a:cs typeface="Gan CLM" pitchFamily="2" charset="-79"/>
              </a:rPr>
              <a:t>בלוק 31 – בלוק הילדים </a:t>
            </a:r>
            <a:endParaRPr lang="he-IL" sz="2400" dirty="0">
              <a:latin typeface="Gan CLM" pitchFamily="2" charset="-79"/>
              <a:cs typeface="Gan CLM" pitchFamily="2" charset="-79"/>
            </a:endParaRPr>
          </a:p>
        </p:txBody>
      </p:sp>
      <p:sp>
        <p:nvSpPr>
          <p:cNvPr id="5" name="TextBox 4"/>
          <p:cNvSpPr txBox="1"/>
          <p:nvPr/>
        </p:nvSpPr>
        <p:spPr>
          <a:xfrm>
            <a:off x="827584" y="1556792"/>
            <a:ext cx="7704856" cy="2031325"/>
          </a:xfrm>
          <a:prstGeom prst="rect">
            <a:avLst/>
          </a:prstGeom>
          <a:noFill/>
        </p:spPr>
        <p:txBody>
          <a:bodyPr wrap="square" rtlCol="1">
            <a:spAutoFit/>
          </a:bodyPr>
          <a:lstStyle/>
          <a:p>
            <a:pPr marL="285750" indent="-285750">
              <a:buFont typeface="Arial" pitchFamily="34" charset="0"/>
              <a:buChar char="•"/>
            </a:pPr>
            <a:r>
              <a:rPr lang="he-IL" dirty="0" smtClean="0"/>
              <a:t>פרדי הירש, שהיה סגן מנהל המחלקה לטיפול בנוער בגטו </a:t>
            </a:r>
            <a:r>
              <a:rPr lang="he-IL" dirty="0" err="1" smtClean="0"/>
              <a:t>טרזיינשטאט</a:t>
            </a:r>
            <a:r>
              <a:rPr lang="he-IL" dirty="0" smtClean="0"/>
              <a:t>, שכנע את הגרמנים להקצות לילדים צריף נפרד, שם הם ירוכזו במהלך היום וילמדו את </a:t>
            </a:r>
            <a:r>
              <a:rPr lang="he-IL" dirty="0"/>
              <a:t>הפקודות הגרמניות הדרושות לחיי המחנה</a:t>
            </a:r>
            <a:r>
              <a:rPr lang="he-IL" dirty="0" smtClean="0"/>
              <a:t>.</a:t>
            </a:r>
          </a:p>
          <a:p>
            <a:pPr marL="285750" indent="-285750">
              <a:buFont typeface="Arial" pitchFamily="34" charset="0"/>
              <a:buChar char="•"/>
            </a:pPr>
            <a:r>
              <a:rPr lang="he-IL" dirty="0" smtClean="0"/>
              <a:t>למטרה </a:t>
            </a:r>
            <a:r>
              <a:rPr lang="he-IL" dirty="0"/>
              <a:t>זו הוקצה בלוק 31 ולפרדי הותר לשלב בפעילותו ילדים עד גיל 14</a:t>
            </a:r>
            <a:r>
              <a:rPr lang="he-IL" dirty="0" smtClean="0"/>
              <a:t>. </a:t>
            </a:r>
            <a:endParaRPr lang="en-US" dirty="0" smtClean="0"/>
          </a:p>
          <a:p>
            <a:pPr marL="285750" indent="-285750">
              <a:buFont typeface="Arial" pitchFamily="34" charset="0"/>
              <a:buChar char="•"/>
            </a:pPr>
            <a:r>
              <a:rPr lang="he-IL" dirty="0" err="1" smtClean="0"/>
              <a:t>למיפקד</a:t>
            </a:r>
            <a:r>
              <a:rPr lang="he-IL" dirty="0" smtClean="0"/>
              <a:t> </a:t>
            </a:r>
            <a:r>
              <a:rPr lang="he-IL" dirty="0"/>
              <a:t>שערכו אנשי הס"ס פעמיים ביום, בבוקר ובשעות אחר הצהריים המוקדמות התייצבו הילדים בתוך </a:t>
            </a:r>
            <a:r>
              <a:rPr lang="he-IL" dirty="0" smtClean="0"/>
              <a:t>המעון.  </a:t>
            </a:r>
          </a:p>
          <a:p>
            <a:pPr marL="285750" indent="-285750">
              <a:buFont typeface="Arial" pitchFamily="34" charset="0"/>
              <a:buChar char="•"/>
            </a:pPr>
            <a:r>
              <a:rPr lang="he-IL" dirty="0" smtClean="0"/>
              <a:t>הילדים </a:t>
            </a:r>
            <a:r>
              <a:rPr lang="he-IL" dirty="0"/>
              <a:t>זכו למנות לחם גדולות יותר לסוכר ולריבה. </a:t>
            </a:r>
            <a:endParaRPr lang="en-US" dirty="0"/>
          </a:p>
        </p:txBody>
      </p:sp>
      <p:pic>
        <p:nvPicPr>
          <p:cNvPr id="6" name="תמונה 5"/>
          <p:cNvPicPr>
            <a:picLocks noChangeAspect="1"/>
          </p:cNvPicPr>
          <p:nvPr/>
        </p:nvPicPr>
        <p:blipFill rotWithShape="1">
          <a:blip r:embed="rId2" cstate="print">
            <a:extLst>
              <a:ext uri="{28A0092B-C50C-407E-A947-70E740481C1C}">
                <a14:useLocalDpi xmlns:a14="http://schemas.microsoft.com/office/drawing/2010/main" val="0"/>
              </a:ext>
            </a:extLst>
          </a:blip>
          <a:srcRect l="12133" t="14300" r="15163" b="18500"/>
          <a:stretch/>
        </p:blipFill>
        <p:spPr>
          <a:xfrm>
            <a:off x="575556" y="3789040"/>
            <a:ext cx="1944216" cy="259228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347864" y="3789040"/>
            <a:ext cx="5184576" cy="2031325"/>
          </a:xfrm>
          <a:prstGeom prst="rect">
            <a:avLst/>
          </a:prstGeom>
          <a:noFill/>
        </p:spPr>
        <p:txBody>
          <a:bodyPr wrap="square" rtlCol="1">
            <a:spAutoFit/>
          </a:bodyPr>
          <a:lstStyle/>
          <a:p>
            <a:r>
              <a:rPr lang="he-IL" b="1" dirty="0">
                <a:latin typeface="David" panose="020E0502060401010101" pitchFamily="34" charset="-79"/>
              </a:rPr>
              <a:t>סדר יום:</a:t>
            </a:r>
          </a:p>
          <a:p>
            <a:pPr marL="457200" indent="-457200">
              <a:buFont typeface="Arial" panose="020B0604020202020204" pitchFamily="34" charset="0"/>
              <a:buChar char="•"/>
            </a:pPr>
            <a:r>
              <a:rPr lang="he-IL" dirty="0">
                <a:latin typeface="David" panose="020E0502060401010101" pitchFamily="34" charset="-79"/>
              </a:rPr>
              <a:t>בבוקר- רחצה התעמלות בוקר</a:t>
            </a:r>
            <a:r>
              <a:rPr lang="he-IL" dirty="0" smtClean="0">
                <a:latin typeface="David" panose="020E0502060401010101" pitchFamily="34" charset="-79"/>
              </a:rPr>
              <a:t>.</a:t>
            </a:r>
          </a:p>
          <a:p>
            <a:pPr marL="457200" indent="-457200">
              <a:buFont typeface="Arial" panose="020B0604020202020204" pitchFamily="34" charset="0"/>
              <a:buChar char="•"/>
            </a:pPr>
            <a:r>
              <a:rPr lang="he-IL" dirty="0">
                <a:latin typeface="David" panose="020E0502060401010101" pitchFamily="34" charset="-79"/>
              </a:rPr>
              <a:t>ארוחה ראשונה.</a:t>
            </a:r>
          </a:p>
          <a:p>
            <a:pPr marL="457200" indent="-457200">
              <a:buFont typeface="Arial" panose="020B0604020202020204" pitchFamily="34" charset="0"/>
              <a:buChar char="•"/>
            </a:pPr>
            <a:r>
              <a:rPr lang="he-IL" dirty="0">
                <a:latin typeface="David" panose="020E0502060401010101" pitchFamily="34" charset="-79"/>
              </a:rPr>
              <a:t>שלוש שעות לימוד בקבוצות קטנות.</a:t>
            </a:r>
          </a:p>
          <a:p>
            <a:pPr marL="457200" indent="-457200">
              <a:buFont typeface="Arial" panose="020B0604020202020204" pitchFamily="34" charset="0"/>
              <a:buChar char="•"/>
            </a:pPr>
            <a:r>
              <a:rPr lang="he-IL" dirty="0">
                <a:latin typeface="David" panose="020E0502060401010101" pitchFamily="34" charset="-79"/>
              </a:rPr>
              <a:t>אחה"צ- פעילויות ספורט ומשחקים.</a:t>
            </a:r>
          </a:p>
          <a:p>
            <a:pPr marL="457200" indent="-457200">
              <a:buFont typeface="Arial" panose="020B0604020202020204" pitchFamily="34" charset="0"/>
              <a:buChar char="•"/>
            </a:pPr>
            <a:r>
              <a:rPr lang="he-IL" dirty="0" err="1">
                <a:latin typeface="David" panose="020E0502060401010101" pitchFamily="34" charset="-79"/>
              </a:rPr>
              <a:t>מיפקד</a:t>
            </a:r>
            <a:r>
              <a:rPr lang="he-IL" dirty="0">
                <a:latin typeface="David" panose="020E0502060401010101" pitchFamily="34" charset="-79"/>
              </a:rPr>
              <a:t> וארוחת ערב.</a:t>
            </a:r>
          </a:p>
          <a:p>
            <a:pPr marL="457200" indent="-457200">
              <a:buFont typeface="Arial" panose="020B0604020202020204" pitchFamily="34" charset="0"/>
              <a:buChar char="•"/>
            </a:pPr>
            <a:r>
              <a:rPr lang="he-IL" dirty="0">
                <a:latin typeface="David" panose="020E0502060401010101" pitchFamily="34" charset="-79"/>
              </a:rPr>
              <a:t>לינה עם ההורים</a:t>
            </a:r>
          </a:p>
        </p:txBody>
      </p:sp>
    </p:spTree>
    <p:extLst>
      <p:ext uri="{BB962C8B-B14F-4D97-AF65-F5344CB8AC3E}">
        <p14:creationId xmlns:p14="http://schemas.microsoft.com/office/powerpoint/2010/main" val="87278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581128"/>
            <a:ext cx="7560840" cy="1477328"/>
          </a:xfrm>
          <a:prstGeom prst="rect">
            <a:avLst/>
          </a:prstGeom>
          <a:noFill/>
        </p:spPr>
        <p:txBody>
          <a:bodyPr wrap="square" rtlCol="1">
            <a:spAutoFit/>
          </a:bodyPr>
          <a:lstStyle/>
          <a:p>
            <a:pPr marL="285750" indent="-285750">
              <a:buFont typeface="Arial" pitchFamily="34" charset="0"/>
              <a:buChar char="•"/>
            </a:pPr>
            <a:r>
              <a:rPr lang="he-IL" dirty="0"/>
              <a:t>הילדים אהבו להיות במעון, ודי היה בכך. המדריכים לא שאלו את עצמם לשם מה להורות את האלף-בית או ללמד גאוגרפיה, לשם מה לשנן את כללי הדקדוק הצ'כי או ללמד על כוח המשיכה של כדור הארץ, כאשר המוות אורב בפתח. להם הייתה ההדרכה נחוצה לא פחות משהייתה דרושה לחניכיהם. גם בשבילם הייתה זאת דרך השכחה, חיוב החיים בכל יום שנותר. </a:t>
            </a:r>
            <a:endParaRPr lang="he-IL" dirty="0"/>
          </a:p>
        </p:txBody>
      </p:sp>
      <p:sp>
        <p:nvSpPr>
          <p:cNvPr id="3" name="TextBox 2"/>
          <p:cNvSpPr txBox="1"/>
          <p:nvPr/>
        </p:nvSpPr>
        <p:spPr>
          <a:xfrm>
            <a:off x="1547664" y="908720"/>
            <a:ext cx="6408712" cy="461665"/>
          </a:xfrm>
          <a:prstGeom prst="rect">
            <a:avLst/>
          </a:prstGeom>
          <a:noFill/>
        </p:spPr>
        <p:txBody>
          <a:bodyPr wrap="square" rtlCol="1">
            <a:spAutoFit/>
          </a:bodyPr>
          <a:lstStyle/>
          <a:p>
            <a:pPr algn="ctr"/>
            <a:r>
              <a:rPr lang="he-IL" sz="2400" dirty="0" smtClean="0">
                <a:latin typeface="Gan CLM" pitchFamily="2" charset="-79"/>
                <a:cs typeface="Gan CLM" pitchFamily="2" charset="-79"/>
              </a:rPr>
              <a:t>בלוק 31 – בלוק הילדים </a:t>
            </a:r>
            <a:endParaRPr lang="he-IL" sz="2400" dirty="0">
              <a:latin typeface="Gan CLM" pitchFamily="2" charset="-79"/>
              <a:cs typeface="Gan CLM" pitchFamily="2" charset="-79"/>
            </a:endParaRPr>
          </a:p>
        </p:txBody>
      </p:sp>
      <p:sp>
        <p:nvSpPr>
          <p:cNvPr id="4" name="TextBox 3"/>
          <p:cNvSpPr txBox="1"/>
          <p:nvPr/>
        </p:nvSpPr>
        <p:spPr>
          <a:xfrm>
            <a:off x="1115616" y="1556792"/>
            <a:ext cx="7488832" cy="3139321"/>
          </a:xfrm>
          <a:prstGeom prst="rect">
            <a:avLst/>
          </a:prstGeom>
          <a:noFill/>
        </p:spPr>
        <p:txBody>
          <a:bodyPr wrap="square" rtlCol="1">
            <a:spAutoFit/>
          </a:bodyPr>
          <a:lstStyle/>
          <a:p>
            <a:pPr marL="285750" indent="-285750">
              <a:buFont typeface="Arial" pitchFamily="34" charset="0"/>
              <a:buChar char="•"/>
            </a:pPr>
            <a:r>
              <a:rPr lang="he-IL" dirty="0"/>
              <a:t>המדריכים לימדו את הילדים ללא ספרים ומחברות- הנכסים היקרים שעמדו לראשותם היה הזיכרון, </a:t>
            </a:r>
            <a:r>
              <a:rPr lang="he-IL" dirty="0" smtClean="0"/>
              <a:t>הדמיון </a:t>
            </a:r>
            <a:r>
              <a:rPr lang="he-IL" dirty="0"/>
              <a:t>והיכולת להפיק סיפורים והרצאות, חידונים ושעשועונים</a:t>
            </a:r>
            <a:r>
              <a:rPr lang="he-IL" dirty="0" smtClean="0"/>
              <a:t>.</a:t>
            </a:r>
            <a:r>
              <a:rPr lang="en-US" dirty="0" smtClean="0"/>
              <a:t/>
            </a:r>
            <a:br>
              <a:rPr lang="en-US" dirty="0" smtClean="0"/>
            </a:br>
            <a:endParaRPr lang="he-IL" dirty="0" smtClean="0"/>
          </a:p>
          <a:p>
            <a:pPr marL="285750" indent="-285750">
              <a:buFont typeface="Arial" pitchFamily="34" charset="0"/>
              <a:buChar char="•"/>
            </a:pPr>
            <a:r>
              <a:rPr lang="he-IL" dirty="0" smtClean="0"/>
              <a:t>"</a:t>
            </a:r>
            <a:r>
              <a:rPr lang="he-IL" dirty="0"/>
              <a:t>על פי רוב, כל המטפלים שרצו ללמד משהו... היו צריכים לספר דברים על פי </a:t>
            </a:r>
            <a:r>
              <a:rPr lang="he-IL" dirty="0" smtClean="0"/>
              <a:t>זיכרונם</a:t>
            </a:r>
            <a:r>
              <a:rPr lang="he-IL" dirty="0"/>
              <a:t>. זה היה, כמובן, תלוי מאוד בכישרונו של המדריך ובמידת השתלטותו על המשמעת של קבוצתו. כי כל קבוצה ישבה על דרגשי העץ סביב המדריך שלה, ועל ידה ישבה קבוצה שניה. כך שכל קבוצה שמעה באותו זמן לפחות שלוש הרצאות: גם את תכניו של המדריך שלה וגם את  תכניותיהם של שני המדריכים שלימדו את קבוצותיהם משני </a:t>
            </a:r>
            <a:r>
              <a:rPr lang="he-IL" dirty="0" err="1"/>
              <a:t>צידיה</a:t>
            </a:r>
            <a:r>
              <a:rPr lang="he-IL" dirty="0"/>
              <a:t>".</a:t>
            </a:r>
            <a:br>
              <a:rPr lang="he-IL" dirty="0"/>
            </a:br>
            <a:endParaRPr lang="he-IL" dirty="0"/>
          </a:p>
        </p:txBody>
      </p:sp>
    </p:spTree>
    <p:extLst>
      <p:ext uri="{BB962C8B-B14F-4D97-AF65-F5344CB8AC3E}">
        <p14:creationId xmlns:p14="http://schemas.microsoft.com/office/powerpoint/2010/main" val="121525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2126" y="749895"/>
            <a:ext cx="6840760" cy="461665"/>
          </a:xfrm>
          <a:prstGeom prst="rect">
            <a:avLst/>
          </a:prstGeom>
          <a:noFill/>
        </p:spPr>
        <p:txBody>
          <a:bodyPr wrap="square" rtlCol="1">
            <a:spAutoFit/>
          </a:bodyPr>
          <a:lstStyle/>
          <a:p>
            <a:pPr algn="ctr"/>
            <a:r>
              <a:rPr lang="he-IL" sz="2400" kern="1800" dirty="0" smtClean="0">
                <a:solidFill>
                  <a:srgbClr val="000000"/>
                </a:solidFill>
                <a:latin typeface="Gan CLM" panose="02000803000000000000" pitchFamily="2" charset="-79"/>
                <a:ea typeface="Times New Roman" panose="02020603050405020304" pitchFamily="18" charset="0"/>
                <a:cs typeface="Gan CLM" panose="02000803000000000000" pitchFamily="2" charset="-79"/>
              </a:rPr>
              <a:t>סופו של מחנה המשפחות</a:t>
            </a:r>
            <a:endParaRPr lang="he-IL" sz="2400" kern="1800" dirty="0">
              <a:solidFill>
                <a:srgbClr val="000000"/>
              </a:solidFill>
              <a:latin typeface="Gan CLM" panose="02000803000000000000" pitchFamily="2" charset="-79"/>
              <a:ea typeface="Times New Roman" panose="02020603050405020304" pitchFamily="18" charset="0"/>
              <a:cs typeface="Gan CLM" panose="02000803000000000000" pitchFamily="2" charset="-79"/>
            </a:endParaRPr>
          </a:p>
        </p:txBody>
      </p:sp>
      <p:sp>
        <p:nvSpPr>
          <p:cNvPr id="4" name="TextBox 3"/>
          <p:cNvSpPr txBox="1"/>
          <p:nvPr/>
        </p:nvSpPr>
        <p:spPr>
          <a:xfrm>
            <a:off x="1140078" y="1484784"/>
            <a:ext cx="7704856" cy="4074192"/>
          </a:xfrm>
          <a:prstGeom prst="rect">
            <a:avLst/>
          </a:prstGeom>
          <a:noFill/>
        </p:spPr>
        <p:txBody>
          <a:bodyPr wrap="square" rtlCol="1">
            <a:spAutoFit/>
          </a:bodyPr>
          <a:lstStyle/>
          <a:p>
            <a:pPr marL="285750" indent="-285750" algn="just" fontAlgn="base">
              <a:lnSpc>
                <a:spcPct val="150000"/>
              </a:lnSpc>
              <a:spcBef>
                <a:spcPts val="575"/>
              </a:spcBef>
              <a:spcAft>
                <a:spcPts val="1150"/>
              </a:spcAft>
              <a:buFont typeface="Arial" panose="020B0604020202020204" pitchFamily="34" charset="0"/>
              <a:buChar char="•"/>
            </a:pPr>
            <a:r>
              <a:rPr lang="he-IL" kern="1800" dirty="0">
                <a:solidFill>
                  <a:srgbClr val="000000"/>
                </a:solidFill>
                <a:latin typeface="Gan CLM" panose="02000803000000000000" pitchFamily="2" charset="-79"/>
                <a:ea typeface="Times New Roman" panose="02020603050405020304" pitchFamily="18" charset="0"/>
                <a:cs typeface="Gan CLM" panose="02000803000000000000" pitchFamily="2" charset="-79"/>
              </a:rPr>
              <a:t>ב- </a:t>
            </a:r>
            <a:r>
              <a:rPr lang="he-IL" kern="1800" dirty="0" smtClean="0">
                <a:solidFill>
                  <a:srgbClr val="000000"/>
                </a:solidFill>
                <a:latin typeface="Gan CLM" panose="02000803000000000000" pitchFamily="2" charset="-79"/>
                <a:ea typeface="Times New Roman" panose="02020603050405020304" pitchFamily="18" charset="0"/>
                <a:cs typeface="Gan CLM" panose="02000803000000000000" pitchFamily="2" charset="-79"/>
              </a:rPr>
              <a:t>7 במרץ, </a:t>
            </a:r>
            <a:r>
              <a:rPr lang="he-IL" kern="1800" dirty="0">
                <a:solidFill>
                  <a:srgbClr val="000000"/>
                </a:solidFill>
                <a:latin typeface="Gan CLM" panose="02000803000000000000" pitchFamily="2" charset="-79"/>
                <a:ea typeface="Times New Roman" panose="02020603050405020304" pitchFamily="18" charset="0"/>
                <a:cs typeface="Gan CLM" panose="02000803000000000000" pitchFamily="2" charset="-79"/>
              </a:rPr>
              <a:t>6 חודשים בדיוק לאחר בואו של הטרנספורט הראשון לאושוויץ, נלקחו כולם לתאי הגזים ונרצחו בלילה אחד, מבלי שעברו סלקציה כלשהי. </a:t>
            </a:r>
            <a:endParaRPr lang="he-IL" kern="1800" dirty="0" smtClean="0">
              <a:solidFill>
                <a:srgbClr val="000000"/>
              </a:solidFill>
              <a:latin typeface="Gan CLM" panose="02000803000000000000" pitchFamily="2" charset="-79"/>
              <a:ea typeface="Times New Roman" panose="02020603050405020304" pitchFamily="18" charset="0"/>
              <a:cs typeface="Gan CLM" panose="02000803000000000000" pitchFamily="2" charset="-79"/>
            </a:endParaRPr>
          </a:p>
          <a:p>
            <a:pPr marL="285750" indent="-285750" algn="just" fontAlgn="base">
              <a:lnSpc>
                <a:spcPct val="150000"/>
              </a:lnSpc>
              <a:spcBef>
                <a:spcPts val="575"/>
              </a:spcBef>
              <a:spcAft>
                <a:spcPts val="1150"/>
              </a:spcAft>
              <a:buFont typeface="Arial" panose="020B0604020202020204" pitchFamily="34" charset="0"/>
              <a:buChar char="•"/>
            </a:pPr>
            <a:r>
              <a:rPr lang="he-IL" kern="1800" dirty="0" smtClean="0">
                <a:solidFill>
                  <a:srgbClr val="000000"/>
                </a:solidFill>
                <a:latin typeface="Gan CLM" panose="02000803000000000000" pitchFamily="2" charset="-79"/>
                <a:ea typeface="Times New Roman" panose="02020603050405020304" pitchFamily="18" charset="0"/>
                <a:cs typeface="Gan CLM" panose="02000803000000000000" pitchFamily="2" charset="-79"/>
              </a:rPr>
              <a:t>ביולי 1944 נערכה סלקציה לכל אסירי מחנה המשפחות, הכשירים לעבודה נשלחו למחנות עבודה והשאר חוסלו.</a:t>
            </a:r>
            <a:endParaRPr lang="he-IL" kern="1800" dirty="0">
              <a:solidFill>
                <a:srgbClr val="000000"/>
              </a:solidFill>
              <a:latin typeface="Gan CLM" panose="02000803000000000000" pitchFamily="2" charset="-79"/>
              <a:ea typeface="Times New Roman" panose="02020603050405020304" pitchFamily="18" charset="0"/>
              <a:cs typeface="Gan CLM" panose="02000803000000000000" pitchFamily="2" charset="-79"/>
            </a:endParaRPr>
          </a:p>
          <a:p>
            <a:pPr marL="285750" indent="-285750" algn="just" fontAlgn="base">
              <a:lnSpc>
                <a:spcPct val="150000"/>
              </a:lnSpc>
              <a:spcBef>
                <a:spcPts val="575"/>
              </a:spcBef>
              <a:spcAft>
                <a:spcPts val="1150"/>
              </a:spcAft>
              <a:buFont typeface="Arial" panose="020B0604020202020204" pitchFamily="34" charset="0"/>
              <a:buChar char="•"/>
            </a:pPr>
            <a:r>
              <a:rPr lang="he-IL" b="1" kern="1800" dirty="0">
                <a:solidFill>
                  <a:srgbClr val="000000"/>
                </a:solidFill>
                <a:latin typeface="Gan CLM" panose="02000803000000000000" pitchFamily="2" charset="-79"/>
                <a:ea typeface="Times New Roman" panose="02020603050405020304" pitchFamily="18" charset="0"/>
                <a:cs typeface="Gan CLM" panose="02000803000000000000" pitchFamily="2" charset="-79"/>
              </a:rPr>
              <a:t>עשרה חודשים בלבד התקיים "מחנה המשפחות" בתוך בירקנאו, ולאחר ששירת את מטרתו חוסל. </a:t>
            </a:r>
          </a:p>
          <a:p>
            <a:pPr marL="285750" indent="-285750" algn="just" fontAlgn="base">
              <a:lnSpc>
                <a:spcPct val="150000"/>
              </a:lnSpc>
              <a:spcBef>
                <a:spcPts val="575"/>
              </a:spcBef>
              <a:spcAft>
                <a:spcPts val="1150"/>
              </a:spcAft>
              <a:buFont typeface="Arial" panose="020B0604020202020204" pitchFamily="34" charset="0"/>
              <a:buChar char="•"/>
            </a:pPr>
            <a:r>
              <a:rPr lang="he-IL" b="1" kern="1800" dirty="0">
                <a:solidFill>
                  <a:srgbClr val="FF0000"/>
                </a:solidFill>
                <a:latin typeface="Gan CLM" panose="02000803000000000000" pitchFamily="2" charset="-79"/>
                <a:ea typeface="Times New Roman" panose="02020603050405020304" pitchFamily="18" charset="0"/>
                <a:cs typeface="Gan CLM" panose="02000803000000000000" pitchFamily="2" charset="-79"/>
              </a:rPr>
              <a:t>מה </a:t>
            </a:r>
            <a:r>
              <a:rPr lang="he-IL" b="1" kern="1800" dirty="0" err="1">
                <a:solidFill>
                  <a:srgbClr val="FF0000"/>
                </a:solidFill>
                <a:latin typeface="Gan CLM" panose="02000803000000000000" pitchFamily="2" charset="-79"/>
                <a:ea typeface="Times New Roman" panose="02020603050405020304" pitchFamily="18" charset="0"/>
                <a:cs typeface="Gan CLM" panose="02000803000000000000" pitchFamily="2" charset="-79"/>
              </a:rPr>
              <a:t>היתה</a:t>
            </a:r>
            <a:r>
              <a:rPr lang="he-IL" b="1" kern="1800" dirty="0">
                <a:solidFill>
                  <a:srgbClr val="FF0000"/>
                </a:solidFill>
                <a:latin typeface="Gan CLM" panose="02000803000000000000" pitchFamily="2" charset="-79"/>
                <a:ea typeface="Times New Roman" panose="02020603050405020304" pitchFamily="18" charset="0"/>
                <a:cs typeface="Gan CLM" panose="02000803000000000000" pitchFamily="2" charset="-79"/>
              </a:rPr>
              <a:t> מטרת הגרמנים בקיום המחנה ?</a:t>
            </a:r>
            <a:endParaRPr lang="en-US" dirty="0">
              <a:solidFill>
                <a:srgbClr val="FF0000"/>
              </a:solidFill>
              <a:latin typeface="Gan CLM" panose="02000803000000000000" pitchFamily="2" charset="-79"/>
              <a:ea typeface="Times New Roman" panose="02020603050405020304" pitchFamily="18" charset="0"/>
              <a:cs typeface="Gan CLM" panose="02000803000000000000" pitchFamily="2" charset="-79"/>
            </a:endParaRPr>
          </a:p>
        </p:txBody>
      </p:sp>
      <p:pic>
        <p:nvPicPr>
          <p:cNvPr id="5" name="Picture 2" descr="C:\Users\תמי\Documents\בית טרזין\מתוך הדיסק און קי\תמונות\חומר להרצאה\Birkenau.jpg"/>
          <p:cNvPicPr>
            <a:picLocks noChangeAspect="1" noChangeArrowheads="1"/>
          </p:cNvPicPr>
          <p:nvPr/>
        </p:nvPicPr>
        <p:blipFill>
          <a:blip r:embed="rId2" cstate="print"/>
          <a:srcRect/>
          <a:stretch>
            <a:fillRect/>
          </a:stretch>
        </p:blipFill>
        <p:spPr bwMode="auto">
          <a:xfrm>
            <a:off x="467544" y="4509120"/>
            <a:ext cx="3197440" cy="2177772"/>
          </a:xfrm>
          <a:prstGeom prst="rect">
            <a:avLst/>
          </a:prstGeom>
          <a:noFill/>
        </p:spPr>
      </p:pic>
    </p:spTree>
    <p:extLst>
      <p:ext uri="{BB962C8B-B14F-4D97-AF65-F5344CB8AC3E}">
        <p14:creationId xmlns:p14="http://schemas.microsoft.com/office/powerpoint/2010/main" val="62435167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450</Words>
  <Application>Microsoft Office PowerPoint</Application>
  <PresentationFormat>‫הצגה על המסך (4:3)</PresentationFormat>
  <Paragraphs>30</Paragraphs>
  <Slides>6</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6</vt:i4>
      </vt:variant>
    </vt:vector>
  </HeadingPairs>
  <TitlesOfParts>
    <vt:vector size="7" baseType="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תמי</dc:creator>
  <cp:lastModifiedBy>חני פולטורק</cp:lastModifiedBy>
  <cp:revision>29</cp:revision>
  <dcterms:created xsi:type="dcterms:W3CDTF">2013-06-30T19:52:45Z</dcterms:created>
  <dcterms:modified xsi:type="dcterms:W3CDTF">2020-07-26T06:28:53Z</dcterms:modified>
</cp:coreProperties>
</file>